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79" r:id="rId4"/>
    <p:sldId id="280" r:id="rId5"/>
    <p:sldId id="281" r:id="rId6"/>
    <p:sldId id="275" r:id="rId7"/>
    <p:sldId id="266" r:id="rId8"/>
    <p:sldId id="278" r:id="rId9"/>
    <p:sldId id="277" r:id="rId10"/>
  </p:sldIdLst>
  <p:sldSz cx="9144000" cy="6858000" type="screen4x3"/>
  <p:notesSz cx="7023100" cy="9309100"/>
  <p:defaultTextStyle>
    <a:defPPr>
      <a:defRPr lang="en-CA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E"/>
    <a:srgbClr val="032258"/>
    <a:srgbClr val="002258"/>
    <a:srgbClr val="002563"/>
    <a:srgbClr val="002562"/>
    <a:srgbClr val="002D76"/>
    <a:srgbClr val="BF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 snapToGrid="0">
      <p:cViewPr varScale="1">
        <p:scale>
          <a:sx n="57" d="100"/>
          <a:sy n="57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8E5E2B-B23B-47DC-B3B9-2FA9B1C79ECA}" type="datetimeFigureOut">
              <a:rPr lang="en-US" smtClean="0"/>
              <a:pPr/>
              <a:t>11/5/2015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4DDF455-7663-40CF-A5B6-2E1217A5C12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93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Karo\TitleCollege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marL="455613">
              <a:defRPr sz="4600">
                <a:solidFill>
                  <a:srgbClr val="BFA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1675" y="3886200"/>
            <a:ext cx="7816850" cy="528638"/>
          </a:xfrm>
        </p:spPr>
        <p:txBody>
          <a:bodyPr/>
          <a:lstStyle>
            <a:lvl1pPr marL="463550" indent="0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6C41B-468B-40D7-B250-4902E681D436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05013" cy="5859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0"/>
            <a:ext cx="5867400" cy="5859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6D2AC-EF4B-4F04-9EFC-C3906D08BBA7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6783F9-CE46-4DAA-B5FA-6DF437040BF5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9903CC-DF98-482F-8192-EA9F1EDF8C0D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933450"/>
            <a:ext cx="3913187" cy="492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275" y="933450"/>
            <a:ext cx="3913188" cy="492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3129D0-3920-4E99-8223-7EE0EF3453A5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353A25-17D6-45B5-9DDF-0615E525F1E0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5DBDC2-3023-4271-9A2E-B1D6632056D6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52149-C650-4460-BF54-E8AFDF8D384D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650590-5EAF-4D70-9F4C-43C44B87BF51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9A19C3-94C1-4C2F-987A-0F8D5B56B62D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0" y="0"/>
          <a:ext cx="85772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age" r:id="rId14" imgW="16328980" imgH="1779033" progId="">
                  <p:embed/>
                </p:oleObj>
              </mc:Choice>
              <mc:Fallback>
                <p:oleObj name="Image" r:id="rId14" imgW="16328980" imgH="1779033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5772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981700"/>
            <a:ext cx="91852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933450"/>
            <a:ext cx="7978775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TEST STYLES</a:t>
            </a:r>
          </a:p>
          <a:p>
            <a:pPr lvl="0"/>
            <a:r>
              <a:rPr lang="en-CA" smtClean="0"/>
              <a:t>Second level</a:t>
            </a:r>
          </a:p>
          <a:p>
            <a:pPr lvl="1"/>
            <a:r>
              <a:rPr lang="en-CA" smtClean="0"/>
              <a:t>Third level</a:t>
            </a:r>
          </a:p>
          <a:p>
            <a:pPr lvl="2"/>
            <a:r>
              <a:rPr lang="en-CA" smtClean="0"/>
              <a:t>Fourth level</a:t>
            </a:r>
          </a:p>
          <a:p>
            <a:pPr lvl="3"/>
            <a:r>
              <a:rPr lang="en-CA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0"/>
            <a:ext cx="7696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6538" y="6237288"/>
            <a:ext cx="2055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40951C-AFE2-48BD-991B-BBF6EF16DBD7}" type="slidenum">
              <a:rPr lang="en-CA"/>
              <a:pPr/>
              <a:t>‹#›</a:t>
            </a:fld>
            <a:endParaRPr lang="en-CA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1631950" y="2838450"/>
            <a:ext cx="5880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1631950" y="2838450"/>
            <a:ext cx="5880100" cy="11811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endParaRPr lang="en-CA" dirty="0"/>
          </a:p>
        </p:txBody>
      </p:sp>
      <p:pic>
        <p:nvPicPr>
          <p:cNvPr id="1061" name="Picture 37" descr="C:\Documents and Settings\newton\My Documents\My Documents\Humber Logo\Humber2ColRev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4463" y="6203950"/>
            <a:ext cx="2174875" cy="4365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ber.ca/purchasing/policies.php" TargetMode="External"/><Relationship Id="rId2" Type="http://schemas.openxmlformats.org/officeDocument/2006/relationships/hyperlink" Target="https://www.doingbusiness.mgs.gov.on.ca/mbs/psb/psb.nsf/English/bps-procurementdirec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ber.ca/purchas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ber.ca/financ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PURCHASING SERVICES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Purchasing Services Staff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Emily Eyre, C.P.P., Manager  x4205</a:t>
            </a:r>
          </a:p>
          <a:p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emily.eyre@humber.ca</a:t>
            </a:r>
          </a:p>
          <a:p>
            <a:r>
              <a:rPr lang="en-CA" dirty="0" smtClean="0"/>
              <a:t>Monika Peternel, Buyer x 4204</a:t>
            </a:r>
          </a:p>
          <a:p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monika.peternel@humber.ca</a:t>
            </a:r>
          </a:p>
          <a:p>
            <a:r>
              <a:rPr lang="en-CA" dirty="0" smtClean="0"/>
              <a:t>John Chen, C.P.P., Buyer x 4256</a:t>
            </a:r>
          </a:p>
          <a:p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john.chen@humber.ca</a:t>
            </a:r>
          </a:p>
          <a:p>
            <a:r>
              <a:rPr lang="en-CA" dirty="0" smtClean="0"/>
              <a:t>Jessica Powell, Buyer x 5172</a:t>
            </a:r>
          </a:p>
          <a:p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jessica.powell@humber.ca</a:t>
            </a:r>
          </a:p>
          <a:p>
            <a:r>
              <a:rPr lang="en-CA" dirty="0" smtClean="0"/>
              <a:t>Crystal Denton, Purchasing Clerk x 4206</a:t>
            </a:r>
          </a:p>
          <a:p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crystal.denton@humber.ca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Humbers’ Purchasing Services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acquire the goods and services for all the schools and departments at Humber and Guelph-Humber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also assist staff from HSF to purchase the goods and services as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Manage the spend of approximately $100 million per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are a services department, lending our expertise to each area for their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3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Cooperate with other institutions and Government entities to maximize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$1 saved in purchasing goes straight to the bottom line, to make $1 in profit requires a much larger effort and investment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Need to consider the “Best Value for Money” and “Total Cost of Ownership”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8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Humber’s Procurement Policy and Procedure is based on the Ministry’s Broader Public Sector Procurement Directives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www.doingbusiness.mgs.gov.on.ca/mbs/psb/psb.nsf/English/bps-procurementdirective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Humber Policy &amp; Procedure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www.humber.ca/purchasing/policies.php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2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Approval Authority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1600" dirty="0" smtClean="0"/>
          </a:p>
          <a:p>
            <a:r>
              <a:rPr lang="en-CA" sz="1800" dirty="0" smtClean="0"/>
              <a:t>Dollar Range</a:t>
            </a:r>
            <a:r>
              <a:rPr lang="en-CA" sz="1600" dirty="0" smtClean="0"/>
              <a:t>	</a:t>
            </a:r>
            <a:r>
              <a:rPr lang="en-CA" sz="1800" dirty="0" smtClean="0"/>
              <a:t>Responsibility</a:t>
            </a:r>
            <a:r>
              <a:rPr lang="en-CA" sz="1600" dirty="0" smtClean="0"/>
              <a:t>	</a:t>
            </a:r>
            <a:r>
              <a:rPr lang="en-CA" sz="1800" dirty="0" smtClean="0"/>
              <a:t>Process</a:t>
            </a:r>
            <a:r>
              <a:rPr lang="en-CA" sz="1600" dirty="0" smtClean="0"/>
              <a:t>		</a:t>
            </a:r>
            <a:r>
              <a:rPr lang="en-CA" sz="1800" dirty="0" smtClean="0"/>
              <a:t>Signing Authority</a:t>
            </a:r>
          </a:p>
          <a:p>
            <a:r>
              <a:rPr lang="en-CA" sz="1800" dirty="0" smtClean="0"/>
              <a:t>Exclusive of taxes</a:t>
            </a:r>
          </a:p>
          <a:p>
            <a:endParaRPr lang="en-CA" sz="1600" dirty="0" smtClean="0"/>
          </a:p>
          <a:p>
            <a:r>
              <a:rPr lang="en-CA" sz="1600" dirty="0" smtClean="0"/>
              <a:t>Up to $3,500	Delegated Staff	P-Card / Cheque	Delegated Staff	</a:t>
            </a:r>
          </a:p>
          <a:p>
            <a:r>
              <a:rPr lang="en-CA" sz="1600" dirty="0" smtClean="0"/>
              <a:t>					Requisition	</a:t>
            </a:r>
          </a:p>
          <a:p>
            <a:r>
              <a:rPr lang="en-CA" sz="1600" dirty="0" smtClean="0"/>
              <a:t>		</a:t>
            </a:r>
          </a:p>
          <a:p>
            <a:r>
              <a:rPr lang="en-CA" sz="1600" dirty="0" smtClean="0"/>
              <a:t>$3,501 up to	Purchasing	Informal RFQ	Purchasing Staff</a:t>
            </a:r>
          </a:p>
          <a:p>
            <a:r>
              <a:rPr lang="en-CA" sz="1600" dirty="0" smtClean="0"/>
              <a:t>$25,000				3 bids min.	or Designate</a:t>
            </a:r>
          </a:p>
          <a:p>
            <a:endParaRPr lang="en-CA" sz="1600" dirty="0" smtClean="0"/>
          </a:p>
          <a:p>
            <a:r>
              <a:rPr lang="en-CA" sz="1600" dirty="0" smtClean="0"/>
              <a:t>$25,001 up to	Purchasing	Formal RFQ/RFP	Manager Purchasing</a:t>
            </a:r>
          </a:p>
          <a:p>
            <a:r>
              <a:rPr lang="en-CA" sz="1600" dirty="0" smtClean="0"/>
              <a:t>$100,000						or Designate</a:t>
            </a:r>
          </a:p>
          <a:p>
            <a:endParaRPr lang="en-CA" sz="1600" dirty="0" smtClean="0"/>
          </a:p>
          <a:p>
            <a:r>
              <a:rPr lang="en-CA" sz="1600" dirty="0" smtClean="0"/>
              <a:t>Over $100,000	Purchasing	Formal Advertized	Vice President, Finance</a:t>
            </a:r>
          </a:p>
          <a:p>
            <a:r>
              <a:rPr lang="en-CA" sz="1600" dirty="0" smtClean="0"/>
              <a:t>					RFT/RFP		or Designate</a:t>
            </a:r>
          </a:p>
          <a:p>
            <a:r>
              <a:rPr lang="en-CA" sz="1600" dirty="0" smtClean="0"/>
              <a:t>Based on Annual Spend for the goods/services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Where to find us?</a:t>
            </a:r>
          </a:p>
          <a:p>
            <a:r>
              <a:rPr lang="en-CA" dirty="0" smtClean="0"/>
              <a:t>Physically located in Building “B” Room B311</a:t>
            </a:r>
          </a:p>
          <a:p>
            <a:endParaRPr lang="en-CA" dirty="0" smtClean="0"/>
          </a:p>
          <a:p>
            <a:r>
              <a:rPr lang="en-CA" dirty="0" smtClean="0"/>
              <a:t>Website: </a:t>
            </a:r>
            <a:r>
              <a:rPr lang="en-CA" dirty="0" smtClean="0">
                <a:hlinkClick r:id="rId2"/>
              </a:rPr>
              <a:t>www.humber.ca/purchasing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Employee extras:</a:t>
            </a:r>
          </a:p>
          <a:p>
            <a:r>
              <a:rPr lang="en-CA" dirty="0" smtClean="0"/>
              <a:t>Employee Computer Purchase Plan</a:t>
            </a:r>
          </a:p>
          <a:p>
            <a:r>
              <a:rPr lang="en-CA" dirty="0" smtClean="0"/>
              <a:t>Bell Mobility Purchase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Travel &amp; Other Expenses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953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 smtClean="0">
                <a:solidFill>
                  <a:schemeClr val="accent3"/>
                </a:solidFill>
              </a:rPr>
              <a:t>When an employee attends a pre-approved conference or requires reimbursement for any type of expense related to the college a Travel &amp; Other expense form must be submitted to Accounts Payable.  The form is located on the Finance website:</a:t>
            </a:r>
          </a:p>
          <a:p>
            <a:r>
              <a:rPr lang="en-US" sz="2000" u="sng" dirty="0" smtClean="0">
                <a:solidFill>
                  <a:srgbClr val="FFFF00"/>
                </a:solidFill>
                <a:hlinkClick r:id="rId2"/>
              </a:rPr>
              <a:t>http://www.humber.ca/finance</a:t>
            </a:r>
            <a:endParaRPr lang="en-US" sz="2000" u="sng" dirty="0" smtClean="0">
              <a:solidFill>
                <a:srgbClr val="FFFF00"/>
              </a:solidFill>
            </a:endParaRPr>
          </a:p>
          <a:p>
            <a:endParaRPr lang="en-US" sz="2000" u="sng" dirty="0">
              <a:solidFill>
                <a:schemeClr val="tx1"/>
              </a:solidFill>
            </a:endParaRPr>
          </a:p>
          <a:p>
            <a:pPr algn="l"/>
            <a:r>
              <a:rPr lang="en-US" sz="2000" u="sng" dirty="0" smtClean="0">
                <a:solidFill>
                  <a:schemeClr val="accent3"/>
                </a:solidFill>
              </a:rPr>
              <a:t>Best Practice Guidelines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Ensure proper FOAP is listed for each expense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All forms must be signed by claimant and by approver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Approver must sign and print their name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Employees are encourage not to submit forms for less than $50 (accumulate expenses if possible)</a:t>
            </a:r>
          </a:p>
        </p:txBody>
      </p:sp>
    </p:spTree>
    <p:extLst>
      <p:ext uri="{BB962C8B-B14F-4D97-AF65-F5344CB8AC3E}">
        <p14:creationId xmlns:p14="http://schemas.microsoft.com/office/powerpoint/2010/main" val="123153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45720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936759"/>
      </p:ext>
    </p:extLst>
  </p:cSld>
  <p:clrMapOvr>
    <a:masterClrMapping/>
  </p:clrMapOvr>
</p:sld>
</file>

<file path=ppt/theme/theme1.xml><?xml version="1.0" encoding="utf-8"?>
<a:theme xmlns:a="http://schemas.openxmlformats.org/drawingml/2006/main" name="Humb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Office Theme">
      <a:majorFont>
        <a:latin typeface="Franklin Gothic Demi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Humber</Template>
  <TotalTime>714</TotalTime>
  <Words>313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Humber</vt:lpstr>
      <vt:lpstr>Image</vt:lpstr>
      <vt:lpstr>PURCHASING SERVICES</vt:lpstr>
      <vt:lpstr>Purchasing Services Staff</vt:lpstr>
      <vt:lpstr>What does Humbers’ Purchasing Services do?</vt:lpstr>
      <vt:lpstr>PowerPoint Presentation</vt:lpstr>
      <vt:lpstr>Policy and Procedures</vt:lpstr>
      <vt:lpstr> Approval Authority </vt:lpstr>
      <vt:lpstr> </vt:lpstr>
      <vt:lpstr>Travel &amp; Other Expenses</vt:lpstr>
      <vt:lpstr>PowerPoint Presentation</vt:lpstr>
    </vt:vector>
  </TitlesOfParts>
  <Company>Humber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Humber College</dc:creator>
  <cp:lastModifiedBy>Emily Eyre</cp:lastModifiedBy>
  <cp:revision>55</cp:revision>
  <cp:lastPrinted>2013-05-09T16:39:21Z</cp:lastPrinted>
  <dcterms:created xsi:type="dcterms:W3CDTF">2009-10-14T18:56:01Z</dcterms:created>
  <dcterms:modified xsi:type="dcterms:W3CDTF">2015-11-05T14:52:32Z</dcterms:modified>
</cp:coreProperties>
</file>